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6" r:id="rId4"/>
    <p:sldId id="288" r:id="rId5"/>
    <p:sldId id="267" r:id="rId6"/>
    <p:sldId id="270" r:id="rId7"/>
    <p:sldId id="271" r:id="rId8"/>
    <p:sldId id="272" r:id="rId9"/>
    <p:sldId id="273" r:id="rId10"/>
    <p:sldId id="276" r:id="rId11"/>
    <p:sldId id="274" r:id="rId12"/>
    <p:sldId id="277" r:id="rId13"/>
    <p:sldId id="280" r:id="rId14"/>
    <p:sldId id="281" r:id="rId15"/>
    <p:sldId id="282" r:id="rId16"/>
    <p:sldId id="279" r:id="rId17"/>
    <p:sldId id="278" r:id="rId18"/>
    <p:sldId id="289" r:id="rId19"/>
    <p:sldId id="286"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80229" autoAdjust="0"/>
  </p:normalViewPr>
  <p:slideViewPr>
    <p:cSldViewPr>
      <p:cViewPr varScale="1">
        <p:scale>
          <a:sx n="92" d="100"/>
          <a:sy n="92" d="100"/>
        </p:scale>
        <p:origin x="1908" y="90"/>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29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AE6BC-211B-4952-A2FC-CF67B9CB27C1}" type="datetimeFigureOut">
              <a:rPr lang="en-US" smtClean="0"/>
              <a:t>9/30/2019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0A86F-4077-45CC-9DB4-7F5D43FE7DA5}" type="slidenum">
              <a:rPr lang="en-US" smtClean="0"/>
              <a:t>‹#›</a:t>
            </a:fld>
            <a:endParaRPr lang="en-US" dirty="0"/>
          </a:p>
        </p:txBody>
      </p:sp>
    </p:spTree>
    <p:extLst>
      <p:ext uri="{BB962C8B-B14F-4D97-AF65-F5344CB8AC3E}">
        <p14:creationId xmlns:p14="http://schemas.microsoft.com/office/powerpoint/2010/main" val="315334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a:t>
            </a:fld>
            <a:endParaRPr lang="en-US" dirty="0"/>
          </a:p>
        </p:txBody>
      </p:sp>
    </p:spTree>
    <p:extLst>
      <p:ext uri="{BB962C8B-B14F-4D97-AF65-F5344CB8AC3E}">
        <p14:creationId xmlns:p14="http://schemas.microsoft.com/office/powerpoint/2010/main" val="216309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Written</a:t>
            </a:r>
            <a:r>
              <a:rPr lang="en-US" baseline="0" dirty="0" smtClean="0"/>
              <a:t> bullying </a:t>
            </a:r>
            <a:r>
              <a:rPr lang="en-US" dirty="0" smtClean="0"/>
              <a:t>or cyberbullying</a:t>
            </a:r>
            <a:r>
              <a:rPr lang="en-US" baseline="0" dirty="0" smtClean="0"/>
              <a:t> </a:t>
            </a:r>
            <a:r>
              <a:rPr lang="en-US" dirty="0" smtClean="0"/>
              <a:t>is like verbal bullying except the mean or hurtful statements are written down. </a:t>
            </a:r>
          </a:p>
          <a:p>
            <a:endParaRPr lang="en-US" dirty="0" smtClean="0"/>
          </a:p>
          <a:p>
            <a:r>
              <a:rPr lang="en-US" dirty="0" smtClean="0"/>
              <a:t>These messages can be written down on something like paper, online, or in text messages. </a:t>
            </a:r>
          </a:p>
          <a:p>
            <a:endParaRPr lang="en-US" dirty="0" smtClean="0"/>
          </a:p>
          <a:p>
            <a:r>
              <a:rPr lang="en-US" dirty="0" smtClean="0"/>
              <a:t>If someone you don’t know is trying to talk to you online, tell an adult. </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10</a:t>
            </a:fld>
            <a:endParaRPr lang="en-US" dirty="0"/>
          </a:p>
        </p:txBody>
      </p:sp>
    </p:spTree>
    <p:extLst>
      <p:ext uri="{BB962C8B-B14F-4D97-AF65-F5344CB8AC3E}">
        <p14:creationId xmlns:p14="http://schemas.microsoft.com/office/powerpoint/2010/main" val="282743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bullying is when someone</a:t>
            </a:r>
            <a:r>
              <a:rPr lang="en-US" baseline="0" dirty="0" smtClean="0"/>
              <a:t> </a:t>
            </a:r>
            <a:r>
              <a:rPr lang="en-US" dirty="0" smtClean="0"/>
              <a:t>touches you when you</a:t>
            </a:r>
            <a:r>
              <a:rPr lang="en-US" baseline="0" dirty="0" smtClean="0"/>
              <a:t> d</a:t>
            </a:r>
            <a:r>
              <a:rPr lang="en-US" dirty="0" smtClean="0"/>
              <a:t>on’t want them to touch you,</a:t>
            </a:r>
            <a:r>
              <a:rPr lang="en-US" baseline="0" dirty="0" smtClean="0"/>
              <a:t> </a:t>
            </a:r>
            <a:r>
              <a:rPr lang="en-US" dirty="0" smtClean="0"/>
              <a:t>or touches you in a way that hurts you.</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B990A86F-4077-45CC-9DB4-7F5D43FE7DA5}" type="slidenum">
              <a:rPr lang="en-US" smtClean="0"/>
              <a:t>11</a:t>
            </a:fld>
            <a:endParaRPr lang="en-US" dirty="0"/>
          </a:p>
        </p:txBody>
      </p:sp>
    </p:spTree>
    <p:extLst>
      <p:ext uri="{BB962C8B-B14F-4D97-AF65-F5344CB8AC3E}">
        <p14:creationId xmlns:p14="http://schemas.microsoft.com/office/powerpoint/2010/main" val="410733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Your body belongs only to you,</a:t>
            </a:r>
            <a:r>
              <a:rPr lang="en-US" baseline="0" dirty="0" smtClean="0">
                <a:solidFill>
                  <a:srgbClr val="FF0000"/>
                </a:solidFill>
              </a:rPr>
              <a:t> and you decide when it is okay for someone to touch you.</a:t>
            </a:r>
          </a:p>
          <a:p>
            <a:endParaRPr lang="en-US" baseline="0" dirty="0" smtClean="0"/>
          </a:p>
          <a:p>
            <a:r>
              <a:rPr lang="en-US" baseline="0" dirty="0" smtClean="0"/>
              <a:t>There are three types of touching: good touch, bad touch, and confusing touch. </a:t>
            </a:r>
          </a:p>
          <a:p>
            <a:endParaRPr lang="en-US" baseline="0" dirty="0" smtClean="0"/>
          </a:p>
          <a:p>
            <a:r>
              <a:rPr lang="en-US" baseline="0" dirty="0" smtClean="0"/>
              <a:t>Now lets talk more about each kind of touch.  </a:t>
            </a:r>
          </a:p>
          <a:p>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12</a:t>
            </a:fld>
            <a:endParaRPr lang="en-US" dirty="0"/>
          </a:p>
        </p:txBody>
      </p:sp>
    </p:spTree>
    <p:extLst>
      <p:ext uri="{BB962C8B-B14F-4D97-AF65-F5344CB8AC3E}">
        <p14:creationId xmlns:p14="http://schemas.microsoft.com/office/powerpoint/2010/main" val="340486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Good touch makes you feel good, comfortable, loved, and safe. </a:t>
            </a:r>
          </a:p>
          <a:p>
            <a:endParaRPr lang="en-US" baseline="0" dirty="0" smtClean="0"/>
          </a:p>
          <a:p>
            <a:r>
              <a:rPr lang="en-US" baseline="0" dirty="0" smtClean="0"/>
              <a:t>Examples of good touch include hugs, handshakes, and high-fives. </a:t>
            </a:r>
          </a:p>
          <a:p>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13</a:t>
            </a:fld>
            <a:endParaRPr lang="en-US" dirty="0"/>
          </a:p>
        </p:txBody>
      </p:sp>
    </p:spTree>
    <p:extLst>
      <p:ext uri="{BB962C8B-B14F-4D97-AF65-F5344CB8AC3E}">
        <p14:creationId xmlns:p14="http://schemas.microsoft.com/office/powerpoint/2010/main" val="146552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another type of touch called a bad touch. </a:t>
            </a:r>
          </a:p>
          <a:p>
            <a:endParaRPr lang="en-US" baseline="0" dirty="0" smtClean="0"/>
          </a:p>
          <a:p>
            <a:r>
              <a:rPr lang="en-US" baseline="0" dirty="0" smtClean="0"/>
              <a:t>A bad touch makes you feel uncomfortable, bad, or scared. </a:t>
            </a:r>
          </a:p>
          <a:p>
            <a:endParaRPr lang="en-US" baseline="0" dirty="0" smtClean="0"/>
          </a:p>
          <a:p>
            <a:r>
              <a:rPr lang="en-US" baseline="0" dirty="0" smtClean="0"/>
              <a:t>A bad touch may hurt and may even leave a mark on your body. These kind of touches may be a hit, kick, or when someone touches you on your private parts. </a:t>
            </a:r>
          </a:p>
          <a:p>
            <a:endParaRPr lang="en-US" baseline="0" dirty="0" smtClean="0"/>
          </a:p>
          <a:p>
            <a:r>
              <a:rPr lang="en-US" baseline="0" dirty="0" smtClean="0"/>
              <a:t>Private parts are the parts of your body that are covered up by a bathing suit. Private means that it is something you do not share. People should not be touching the parts of your body that are covered by a bathing suit. </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14</a:t>
            </a:fld>
            <a:endParaRPr lang="en-US" dirty="0"/>
          </a:p>
        </p:txBody>
      </p:sp>
    </p:spTree>
    <p:extLst>
      <p:ext uri="{BB962C8B-B14F-4D97-AF65-F5344CB8AC3E}">
        <p14:creationId xmlns:p14="http://schemas.microsoft.com/office/powerpoint/2010/main" val="389862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type of touch we are going to talk about is called a confusing touch. </a:t>
            </a:r>
          </a:p>
          <a:p>
            <a:endParaRPr lang="en-US" baseline="0" dirty="0" smtClean="0"/>
          </a:p>
          <a:p>
            <a:r>
              <a:rPr lang="en-US" baseline="0" dirty="0" smtClean="0"/>
              <a:t>A confusing touch may start out feeling okay, but then it feels uncomfortable or unsafe.</a:t>
            </a:r>
          </a:p>
          <a:p>
            <a:endParaRPr lang="en-US" baseline="0" dirty="0" smtClean="0"/>
          </a:p>
          <a:p>
            <a:r>
              <a:rPr lang="en-US" baseline="0" dirty="0" smtClean="0"/>
              <a:t>Some examples of confusing touch may be when someone you don’t know gives you a hug, or when someone tickles you and won’t stop after you’ve asked them to stop. </a:t>
            </a:r>
          </a:p>
          <a:p>
            <a:endParaRPr lang="en-US" baseline="0" dirty="0" smtClean="0"/>
          </a:p>
          <a:p>
            <a:r>
              <a:rPr lang="en-US" baseline="0" dirty="0" smtClean="0"/>
              <a:t>Also, sometimes doctors or nurses have to touch parts of our bodies when we are hurt or sick and this touching makes us feel uncomfortable. It is confusing because it feels uncomfortable but they are touching us because they are doing their jobs to make sure we are healthy or to help us heal. </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15</a:t>
            </a:fld>
            <a:endParaRPr lang="en-US" dirty="0"/>
          </a:p>
        </p:txBody>
      </p:sp>
    </p:spTree>
    <p:extLst>
      <p:ext uri="{BB962C8B-B14F-4D97-AF65-F5344CB8AC3E}">
        <p14:creationId xmlns:p14="http://schemas.microsoft.com/office/powerpoint/2010/main" val="256604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things you must remember</a:t>
            </a:r>
            <a:r>
              <a:rPr lang="en-US" baseline="0" dirty="0" smtClean="0"/>
              <a:t> to do if you ever have a situation that makes you feel uncomfortable, scared, or unsafe.</a:t>
            </a:r>
          </a:p>
          <a:p>
            <a:endParaRPr lang="en-US" baseline="0" dirty="0" smtClean="0"/>
          </a:p>
          <a:p>
            <a:r>
              <a:rPr lang="en-US" baseline="0" dirty="0" smtClean="0"/>
              <a:t>The three rules are:</a:t>
            </a:r>
          </a:p>
          <a:p>
            <a:r>
              <a:rPr lang="en-US" baseline="0" dirty="0" smtClean="0"/>
              <a:t>Say no. </a:t>
            </a:r>
          </a:p>
          <a:p>
            <a:r>
              <a:rPr lang="en-US" baseline="0" dirty="0" smtClean="0"/>
              <a:t>Get away.</a:t>
            </a:r>
          </a:p>
          <a:p>
            <a:r>
              <a:rPr lang="en-US" baseline="0" dirty="0" smtClean="0"/>
              <a:t>And Tell someone. </a:t>
            </a:r>
          </a:p>
          <a:p>
            <a:endParaRPr lang="en-US" baseline="0" dirty="0" smtClean="0"/>
          </a:p>
          <a:p>
            <a:r>
              <a:rPr lang="en-US" baseline="0" dirty="0" smtClean="0"/>
              <a:t>When someone is being mean to you or touching you in a way that makes you feel uncomfortable, say “no” or “stop.” Even if the adult is someone you know and trust, you can say “no” or “stop” if it makes you uncomfortable. You can say “no” or “stop” to any kind of touch at any time, even a good touch. </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16</a:t>
            </a:fld>
            <a:endParaRPr lang="en-US" dirty="0"/>
          </a:p>
        </p:txBody>
      </p:sp>
    </p:spTree>
    <p:extLst>
      <p:ext uri="{BB962C8B-B14F-4D97-AF65-F5344CB8AC3E}">
        <p14:creationId xmlns:p14="http://schemas.microsoft.com/office/powerpoint/2010/main" val="480272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all should know who to tell when we don’t feel safe. </a:t>
            </a:r>
          </a:p>
          <a:p>
            <a:endParaRPr lang="en-US" baseline="0" dirty="0" smtClean="0"/>
          </a:p>
          <a:p>
            <a:r>
              <a:rPr lang="en-US" baseline="0" dirty="0" smtClean="0"/>
              <a:t>When you feel scared or sad because someone is being mean to you at school you should tell an adult who works in the school as soon as you can. You could tell your teacher, a parent, counselor, principal, custodian, or cafeteria staff. </a:t>
            </a:r>
            <a:endParaRPr lang="en-US" dirty="0" smtClean="0"/>
          </a:p>
          <a:p>
            <a:r>
              <a:rPr lang="en-US" baseline="0" dirty="0" smtClean="0"/>
              <a:t>parent, counselor, principal, custodian, classroom aide, or cafeteria staff. These are just a few examples.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Think about who you might talk to if you feel unsafe or uncomfortable. </a:t>
            </a:r>
          </a:p>
          <a:p>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17</a:t>
            </a:fld>
            <a:endParaRPr lang="en-US" dirty="0"/>
          </a:p>
        </p:txBody>
      </p:sp>
    </p:spTree>
    <p:extLst>
      <p:ext uri="{BB962C8B-B14F-4D97-AF65-F5344CB8AC3E}">
        <p14:creationId xmlns:p14="http://schemas.microsoft.com/office/powerpoint/2010/main" val="218023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a:t>
            </a:r>
          </a:p>
          <a:p>
            <a:endParaRPr lang="en-US" dirty="0" smtClean="0"/>
          </a:p>
          <a:p>
            <a:pPr marL="0" marR="0" lvl="0" indent="0" algn="l" defTabSz="914400" rtl="0" eaLnBrk="1" fontAlgn="auto" latinLnBrk="0" hangingPunct="1">
              <a:lnSpc>
                <a:spcPct val="100000"/>
              </a:lnSpc>
              <a:spcBef>
                <a:spcPts val="816"/>
              </a:spcBef>
              <a:spcAft>
                <a:spcPts val="0"/>
              </a:spcAft>
              <a:buClr>
                <a:srgbClr val="455E74"/>
              </a:buClr>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Arial"/>
                <a:ea typeface="+mn-ea"/>
                <a:cs typeface="+mn-cs"/>
              </a:rPr>
              <a:t>School districts have an independent obligation to timely investigate a student’s Title IX claim. </a:t>
            </a:r>
          </a:p>
          <a:p>
            <a:pPr marL="0" marR="0" lvl="0" indent="0" algn="l" defTabSz="914400" rtl="0" eaLnBrk="1" fontAlgn="auto" latinLnBrk="0" hangingPunct="1">
              <a:lnSpc>
                <a:spcPct val="100000"/>
              </a:lnSpc>
              <a:spcBef>
                <a:spcPts val="816"/>
              </a:spcBef>
              <a:spcAft>
                <a:spcPts val="0"/>
              </a:spcAft>
              <a:buClr>
                <a:srgbClr val="455E74"/>
              </a:buClr>
              <a:buSzTx/>
              <a:buFont typeface="Arial" panose="020B0604020202020204"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816"/>
              </a:spcBef>
              <a:spcAft>
                <a:spcPts val="0"/>
              </a:spcAft>
              <a:buClr>
                <a:srgbClr val="455E74"/>
              </a:buClr>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Arial"/>
                <a:ea typeface="+mn-ea"/>
                <a:cs typeface="+mn-cs"/>
              </a:rPr>
              <a:t>The police department may ask the school not to interview students until officers can interview them as possible witnesses in the criminal case. The school can agree to a brief delay, but the school must then promptly complete its own investigation. </a:t>
            </a:r>
          </a:p>
          <a:p>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18</a:t>
            </a:fld>
            <a:endParaRPr lang="en-US" dirty="0"/>
          </a:p>
        </p:txBody>
      </p:sp>
    </p:spTree>
    <p:extLst>
      <p:ext uri="{BB962C8B-B14F-4D97-AF65-F5344CB8AC3E}">
        <p14:creationId xmlns:p14="http://schemas.microsoft.com/office/powerpoint/2010/main" val="96454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for being such good listeners.</a:t>
            </a:r>
          </a:p>
          <a:p>
            <a:endParaRPr lang="en-US" dirty="0" smtClean="0"/>
          </a:p>
          <a:p>
            <a:r>
              <a:rPr lang="en-US" dirty="0" smtClean="0"/>
              <a:t>It is</a:t>
            </a:r>
            <a:r>
              <a:rPr lang="en-US" baseline="0" dirty="0" smtClean="0"/>
              <a:t> </a:t>
            </a:r>
            <a:r>
              <a:rPr lang="en-US" dirty="0" smtClean="0"/>
              <a:t>okay if you have</a:t>
            </a:r>
            <a:r>
              <a:rPr lang="en-US" baseline="0" dirty="0" smtClean="0"/>
              <a:t> questions about </a:t>
            </a:r>
            <a:r>
              <a:rPr lang="en-US" dirty="0" smtClean="0"/>
              <a:t>Title IX</a:t>
            </a:r>
            <a:r>
              <a:rPr lang="en-US" baseline="0" dirty="0" smtClean="0"/>
              <a:t> law and what we talked about today. </a:t>
            </a:r>
          </a:p>
          <a:p>
            <a:endParaRPr lang="en-US" baseline="0" dirty="0" smtClean="0"/>
          </a:p>
          <a:p>
            <a:r>
              <a:rPr lang="en-US" baseline="0" dirty="0" smtClean="0"/>
              <a:t>If you have questions, you can talk to your teacher or another adult at the school. </a:t>
            </a:r>
          </a:p>
          <a:p>
            <a:endParaRPr lang="en-US" baseline="0" dirty="0" smtClean="0"/>
          </a:p>
          <a:p>
            <a:r>
              <a:rPr lang="en-US" baseline="0" dirty="0" smtClean="0"/>
              <a:t>We will also give you a handout with some tips to help you remember what we talked about today. </a:t>
            </a:r>
          </a:p>
          <a:p>
            <a:endParaRPr lang="en-US" baseline="0" dirty="0" smtClean="0"/>
          </a:p>
          <a:p>
            <a:r>
              <a:rPr lang="en-US" baseline="0" dirty="0" smtClean="0"/>
              <a:t>The adults in your home may want to call us and ask questions, too. </a:t>
            </a:r>
          </a:p>
          <a:p>
            <a:endParaRPr lang="en-US" baseline="0" dirty="0" smtClean="0"/>
          </a:p>
          <a:p>
            <a:r>
              <a:rPr lang="en-US" baseline="0" dirty="0" smtClean="0"/>
              <a:t>And remember, say no, get away and tell an adult if you feel scared or unsafe. </a:t>
            </a:r>
          </a:p>
          <a:p>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19</a:t>
            </a:fld>
            <a:endParaRPr lang="en-US" dirty="0"/>
          </a:p>
        </p:txBody>
      </p:sp>
    </p:spTree>
    <p:extLst>
      <p:ext uri="{BB962C8B-B14F-4D97-AF65-F5344CB8AC3E}">
        <p14:creationId xmlns:p14="http://schemas.microsoft.com/office/powerpoint/2010/main" val="170983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a:t>
            </a:r>
            <a:r>
              <a:rPr lang="en-US" dirty="0" smtClean="0"/>
              <a:t>we are going to talk about an important law</a:t>
            </a:r>
            <a:r>
              <a:rPr lang="en-US" baseline="0" dirty="0" smtClean="0"/>
              <a:t> called Title IX. </a:t>
            </a:r>
          </a:p>
          <a:p>
            <a:endParaRPr lang="en-US" baseline="0" dirty="0" smtClean="0"/>
          </a:p>
          <a:p>
            <a:r>
              <a:rPr lang="en-US" baseline="0" dirty="0" smtClean="0"/>
              <a:t>Title IX is the law that requires girls and boys to be treated fairly. </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2</a:t>
            </a:fld>
            <a:endParaRPr lang="en-US" dirty="0"/>
          </a:p>
        </p:txBody>
      </p:sp>
    </p:spTree>
    <p:extLst>
      <p:ext uri="{BB962C8B-B14F-4D97-AF65-F5344CB8AC3E}">
        <p14:creationId xmlns:p14="http://schemas.microsoft.com/office/powerpoint/2010/main" val="292326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is a law? Basically it</a:t>
            </a:r>
            <a:r>
              <a:rPr lang="en-US" baseline="0" dirty="0" smtClean="0"/>
              <a:t> is a rule that tells you what is right and what is wrong and what is allowed or not allowed.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The adults in your home set the rules there. Your teachers and school principal set the rules of your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law is a rule</a:t>
            </a:r>
            <a:r>
              <a:rPr lang="en-US" baseline="0" dirty="0" smtClean="0"/>
              <a:t> set by people called “lawmakers,” who are elected by adults who vote.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Title IX rule was set by lawmakers in Washington D.C., which is the capital of the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Title IX rule applies to everyone, no matter if you live in Alaska or in some other state.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990A86F-4077-45CC-9DB4-7F5D43FE7DA5}" type="slidenum">
              <a:rPr lang="en-US" smtClean="0"/>
              <a:t>3</a:t>
            </a:fld>
            <a:endParaRPr lang="en-US" dirty="0"/>
          </a:p>
        </p:txBody>
      </p:sp>
    </p:spTree>
    <p:extLst>
      <p:ext uri="{BB962C8B-B14F-4D97-AF65-F5344CB8AC3E}">
        <p14:creationId xmlns:p14="http://schemas.microsoft.com/office/powerpoint/2010/main" val="79715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Superintendent of the Anchorage School District is responsible for all the schools in the school district.</a:t>
            </a:r>
          </a:p>
          <a:p>
            <a:endParaRPr lang="en-US" baseline="0" dirty="0" smtClean="0"/>
          </a:p>
          <a:p>
            <a:r>
              <a:rPr lang="en-US" baseline="0" dirty="0" smtClean="0"/>
              <a:t>The Superintendent knows that for you to have a positive experience at school, you must feel safe. Title IX requirements ultimately support the goal to provide you a learning environment in which you feel safe while in school.</a:t>
            </a:r>
          </a:p>
          <a:p>
            <a:endParaRPr lang="en-US" baseline="0" dirty="0" smtClean="0"/>
          </a:p>
          <a:p>
            <a:pPr marL="0" indent="0" algn="ctr">
              <a:buNone/>
            </a:pPr>
            <a:r>
              <a:rPr lang="en-US" dirty="0" smtClean="0"/>
              <a:t>“The Anchorage School Board and Administration are committed to providing an open learning environment where students and employees feel safe, cared for, and that they belong.”</a:t>
            </a:r>
          </a:p>
          <a:p>
            <a:pPr marL="0" indent="0" algn="ctr">
              <a:buNone/>
            </a:pPr>
            <a:r>
              <a:rPr lang="en-US" dirty="0" smtClean="0"/>
              <a:t>-Dr. Bishop Superintendent </a:t>
            </a:r>
          </a:p>
        </p:txBody>
      </p:sp>
      <p:sp>
        <p:nvSpPr>
          <p:cNvPr id="4" name="Slide Number Placeholder 3"/>
          <p:cNvSpPr>
            <a:spLocks noGrp="1"/>
          </p:cNvSpPr>
          <p:nvPr>
            <p:ph type="sldNum" sz="quarter" idx="10"/>
          </p:nvPr>
        </p:nvSpPr>
        <p:spPr/>
        <p:txBody>
          <a:bodyPr/>
          <a:lstStyle/>
          <a:p>
            <a:fld id="{B990A86F-4077-45CC-9DB4-7F5D43FE7DA5}" type="slidenum">
              <a:rPr lang="en-US" smtClean="0"/>
              <a:t>4</a:t>
            </a:fld>
            <a:endParaRPr lang="en-US" dirty="0"/>
          </a:p>
        </p:txBody>
      </p:sp>
    </p:spTree>
    <p:extLst>
      <p:ext uri="{BB962C8B-B14F-4D97-AF65-F5344CB8AC3E}">
        <p14:creationId xmlns:p14="http://schemas.microsoft.com/office/powerpoint/2010/main" val="226827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Superintendent of the Anchorage School District is the boss of all the schools in the school district.</a:t>
            </a:r>
          </a:p>
          <a:p>
            <a:endParaRPr lang="en-US" baseline="0" dirty="0" smtClean="0"/>
          </a:p>
          <a:p>
            <a:r>
              <a:rPr lang="en-US" baseline="0" dirty="0" smtClean="0"/>
              <a:t>The Superintendent knows that for you to have a good experience at school, you must feel safe. The Title IX law is about helping you to feel safe in school.</a:t>
            </a:r>
          </a:p>
          <a:p>
            <a:endParaRPr lang="en-US" baseline="0" dirty="0" smtClean="0"/>
          </a:p>
          <a:p>
            <a:pPr marL="0" indent="0" algn="ctr">
              <a:buNone/>
            </a:pPr>
            <a:r>
              <a:rPr lang="en-US" dirty="0" smtClean="0"/>
              <a:t>“The Anchorage School Board and Administration are committed to providing an open learning environment where students and employees feel safe, cared for, and that they belong.”</a:t>
            </a:r>
          </a:p>
          <a:p>
            <a:pPr marL="0" indent="0" algn="ctr">
              <a:buNone/>
            </a:pPr>
            <a:r>
              <a:rPr lang="en-US" dirty="0" smtClean="0"/>
              <a:t>-Dr. Bishop Superintendent </a:t>
            </a:r>
          </a:p>
        </p:txBody>
      </p:sp>
      <p:sp>
        <p:nvSpPr>
          <p:cNvPr id="4" name="Slide Number Placeholder 3"/>
          <p:cNvSpPr>
            <a:spLocks noGrp="1"/>
          </p:cNvSpPr>
          <p:nvPr>
            <p:ph type="sldNum" sz="quarter" idx="10"/>
          </p:nvPr>
        </p:nvSpPr>
        <p:spPr/>
        <p:txBody>
          <a:bodyPr/>
          <a:lstStyle/>
          <a:p>
            <a:fld id="{B990A86F-4077-45CC-9DB4-7F5D43FE7DA5}" type="slidenum">
              <a:rPr lang="en-US" smtClean="0"/>
              <a:t>5</a:t>
            </a:fld>
            <a:endParaRPr lang="en-US" dirty="0"/>
          </a:p>
        </p:txBody>
      </p:sp>
    </p:spTree>
    <p:extLst>
      <p:ext uri="{BB962C8B-B14F-4D97-AF65-F5344CB8AC3E}">
        <p14:creationId xmlns:p14="http://schemas.microsoft.com/office/powerpoint/2010/main" val="292897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a:t>
            </a:r>
            <a:r>
              <a:rPr lang="en-US" dirty="0" smtClean="0"/>
              <a:t>other students are mean to you because of</a:t>
            </a:r>
            <a:r>
              <a:rPr lang="en-US" baseline="0" dirty="0" smtClean="0"/>
              <a:t> the way you are. This is called discrimination.</a:t>
            </a:r>
            <a:endParaRPr lang="en-US" dirty="0" smtClean="0"/>
          </a:p>
          <a:p>
            <a:endParaRPr lang="en-US" dirty="0" smtClean="0"/>
          </a:p>
          <a:p>
            <a:r>
              <a:rPr lang="en-US" dirty="0" smtClean="0"/>
              <a:t>Discrimination is when someone</a:t>
            </a:r>
            <a:r>
              <a:rPr lang="en-US" baseline="0" dirty="0" smtClean="0"/>
              <a:t> is mean to you because you are a boy or a girl, or because of where you are from, or maybe even because of the color of your skin. </a:t>
            </a:r>
          </a:p>
          <a:p>
            <a:endParaRPr lang="en-US" baseline="0" dirty="0" smtClean="0"/>
          </a:p>
          <a:p>
            <a:r>
              <a:rPr lang="en-US" dirty="0" smtClean="0"/>
              <a:t>Title IX law is meant to protect you from</a:t>
            </a:r>
            <a:r>
              <a:rPr lang="en-US" baseline="0" dirty="0" smtClean="0"/>
              <a:t> people being mean to you because of the way you are.</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6</a:t>
            </a:fld>
            <a:endParaRPr lang="en-US" dirty="0"/>
          </a:p>
        </p:txBody>
      </p:sp>
    </p:spTree>
    <p:extLst>
      <p:ext uri="{BB962C8B-B14F-4D97-AF65-F5344CB8AC3E}">
        <p14:creationId xmlns:p14="http://schemas.microsoft.com/office/powerpoint/2010/main" val="175732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IX law is especially important when someone is mean to you because you are a boy or a girl, or because</a:t>
            </a:r>
            <a:r>
              <a:rPr lang="en-US" baseline="0" dirty="0" smtClean="0"/>
              <a:t> they think you don’t act the way a girl or a boy is supposed to act</a:t>
            </a:r>
            <a:r>
              <a:rPr lang="en-US" dirty="0" smtClean="0"/>
              <a:t>.</a:t>
            </a:r>
          </a:p>
          <a:p>
            <a:endParaRPr lang="en-US" dirty="0" smtClean="0"/>
          </a:p>
          <a:p>
            <a:r>
              <a:rPr lang="en-US" dirty="0" smtClean="0"/>
              <a:t>The</a:t>
            </a:r>
            <a:r>
              <a:rPr lang="en-US" baseline="0" dirty="0" smtClean="0"/>
              <a:t> law </a:t>
            </a:r>
            <a:r>
              <a:rPr lang="en-US" dirty="0" smtClean="0"/>
              <a:t>says that it is wrong for someone</a:t>
            </a:r>
            <a:r>
              <a:rPr lang="en-US" baseline="0" dirty="0" smtClean="0"/>
              <a:t> to treat you unfairly because you are a girl or because you are a boy.</a:t>
            </a:r>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7</a:t>
            </a:fld>
            <a:endParaRPr lang="en-US" dirty="0"/>
          </a:p>
        </p:txBody>
      </p:sp>
    </p:spTree>
    <p:extLst>
      <p:ext uri="{BB962C8B-B14F-4D97-AF65-F5344CB8AC3E}">
        <p14:creationId xmlns:p14="http://schemas.microsoft.com/office/powerpoint/2010/main" val="375355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IX also protects</a:t>
            </a:r>
            <a:r>
              <a:rPr lang="en-US" baseline="0" dirty="0" smtClean="0"/>
              <a:t> you from bullying, which is when someone is mean to you at school.</a:t>
            </a:r>
            <a:endParaRPr lang="en-US" dirty="0" smtClean="0"/>
          </a:p>
          <a:p>
            <a:endParaRPr lang="en-US" dirty="0" smtClean="0"/>
          </a:p>
          <a:p>
            <a:r>
              <a:rPr lang="en-US" dirty="0" smtClean="0"/>
              <a:t>There are three kinds</a:t>
            </a:r>
            <a:r>
              <a:rPr lang="en-US" baseline="0" dirty="0" smtClean="0"/>
              <a:t> </a:t>
            </a:r>
            <a:r>
              <a:rPr lang="en-US" dirty="0" smtClean="0"/>
              <a:t>of bullying:</a:t>
            </a:r>
            <a:r>
              <a:rPr lang="en-US" baseline="0" dirty="0" smtClean="0"/>
              <a:t> verbal, physical, and written. </a:t>
            </a:r>
          </a:p>
          <a:p>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8</a:t>
            </a:fld>
            <a:endParaRPr lang="en-US" dirty="0"/>
          </a:p>
        </p:txBody>
      </p:sp>
    </p:spTree>
    <p:extLst>
      <p:ext uri="{BB962C8B-B14F-4D97-AF65-F5344CB8AC3E}">
        <p14:creationId xmlns:p14="http://schemas.microsoft.com/office/powerpoint/2010/main" val="409345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Sometimes someone in your class says something mean to you or makes fun of you. This is verbal bullying.</a:t>
            </a:r>
          </a:p>
          <a:p>
            <a:endParaRPr lang="en-US" baseline="0" dirty="0" smtClean="0"/>
          </a:p>
          <a:p>
            <a:r>
              <a:rPr lang="en-US" baseline="0" dirty="0" smtClean="0"/>
              <a:t>Title IX law is meant to keep you safe from someone saying mean things to you because you are a girl or because you are a boy.</a:t>
            </a:r>
          </a:p>
          <a:p>
            <a:r>
              <a:rPr lang="en-US" baseline="0" dirty="0" smtClean="0"/>
              <a:t>It is also meant to keep you safe when someone makes fun of you because they think you don’t act enough like a girl or like a boy. </a:t>
            </a:r>
          </a:p>
          <a:p>
            <a:endParaRPr lang="en-US" dirty="0"/>
          </a:p>
        </p:txBody>
      </p:sp>
      <p:sp>
        <p:nvSpPr>
          <p:cNvPr id="4" name="Slide Number Placeholder 3"/>
          <p:cNvSpPr>
            <a:spLocks noGrp="1"/>
          </p:cNvSpPr>
          <p:nvPr>
            <p:ph type="sldNum" sz="quarter" idx="10"/>
          </p:nvPr>
        </p:nvSpPr>
        <p:spPr/>
        <p:txBody>
          <a:bodyPr/>
          <a:lstStyle/>
          <a:p>
            <a:fld id="{B990A86F-4077-45CC-9DB4-7F5D43FE7DA5}" type="slidenum">
              <a:rPr lang="en-US" smtClean="0"/>
              <a:t>9</a:t>
            </a:fld>
            <a:endParaRPr lang="en-US" dirty="0"/>
          </a:p>
        </p:txBody>
      </p:sp>
    </p:spTree>
    <p:extLst>
      <p:ext uri="{BB962C8B-B14F-4D97-AF65-F5344CB8AC3E}">
        <p14:creationId xmlns:p14="http://schemas.microsoft.com/office/powerpoint/2010/main" val="413380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28847"/>
            <a:ext cx="9219485" cy="6915695"/>
          </a:xfrm>
          <a:prstGeom prst="rect">
            <a:avLst/>
          </a:prstGeom>
        </p:spPr>
      </p:pic>
      <p:sp>
        <p:nvSpPr>
          <p:cNvPr id="2" name="Title 1"/>
          <p:cNvSpPr>
            <a:spLocks noGrp="1"/>
          </p:cNvSpPr>
          <p:nvPr>
            <p:ph type="ctrTitle"/>
          </p:nvPr>
        </p:nvSpPr>
        <p:spPr>
          <a:xfrm>
            <a:off x="4191000" y="1092201"/>
            <a:ext cx="4648200" cy="1470025"/>
          </a:xfrm>
        </p:spPr>
        <p:txBody>
          <a:bodyPr/>
          <a:lstStyle>
            <a:lvl1pPr algn="ctr">
              <a:defRPr b="1">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191000" y="2921000"/>
            <a:ext cx="4610100" cy="1752600"/>
          </a:xfrm>
        </p:spPr>
        <p:txBody>
          <a:bodyPr>
            <a:normAutofit/>
          </a:bodyPr>
          <a:lstStyle>
            <a:lvl1pPr marL="0" indent="0" algn="ctr">
              <a:buNone/>
              <a:defRPr sz="3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053099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3pPr>
              <a:defRPr/>
            </a:lvl3pPr>
            <a:lvl4pPr>
              <a:defRPr/>
            </a:lvl4pPr>
            <a:lvl5pPr marL="2171700" indent="-342900">
              <a:buFont typeface="Arial" panose="020B0604020202020204" pitchFamily="34" charset="0"/>
              <a:buChar char="•"/>
              <a:defRPr lang="en-US" dirty="0" smtClean="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63388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letely blank page">
    <p:spTree>
      <p:nvGrpSpPr>
        <p:cNvPr id="1" name=""/>
        <p:cNvGrpSpPr/>
        <p:nvPr/>
      </p:nvGrpSpPr>
      <p:grpSpPr>
        <a:xfrm>
          <a:off x="0" y="0"/>
          <a:ext cx="0" cy="0"/>
          <a:chOff x="0" y="0"/>
          <a:chExt cx="0" cy="0"/>
        </a:xfrm>
      </p:grpSpPr>
      <p:sp>
        <p:nvSpPr>
          <p:cNvPr id="3" name="Rectangle 2"/>
          <p:cNvSpPr/>
          <p:nvPr userDrawn="1"/>
        </p:nvSpPr>
        <p:spPr>
          <a:xfrm>
            <a:off x="0" y="-25400"/>
            <a:ext cx="9144000" cy="688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3588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gradi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7999"/>
          </a:xfrm>
          <a:prstGeom prst="rect">
            <a:avLst/>
          </a:prstGeom>
        </p:spPr>
      </p:pic>
      <p:sp>
        <p:nvSpPr>
          <p:cNvPr id="2" name="Title 1"/>
          <p:cNvSpPr>
            <a:spLocks noGrp="1"/>
          </p:cNvSpPr>
          <p:nvPr>
            <p:ph type="title"/>
          </p:nvPr>
        </p:nvSpPr>
        <p:spPr>
          <a:xfrm>
            <a:off x="304800" y="274639"/>
            <a:ext cx="85344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896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5000" y="274639"/>
            <a:ext cx="6934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05000" y="1600201"/>
            <a:ext cx="6934200" cy="4876800"/>
          </a:xfrm>
          <a:prstGeom prst="rect">
            <a:avLst/>
          </a:prstGeom>
        </p:spPr>
        <p:txBody>
          <a:bodyPr vert="horz" lIns="91440" tIns="4572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4" name="Picture 3" descr="4x3FunFacts-aqu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651992" cy="6858000"/>
          </a:xfrm>
          <a:prstGeom prst="rect">
            <a:avLst/>
          </a:prstGeom>
        </p:spPr>
      </p:pic>
    </p:spTree>
    <p:extLst>
      <p:ext uri="{BB962C8B-B14F-4D97-AF65-F5344CB8AC3E}">
        <p14:creationId xmlns:p14="http://schemas.microsoft.com/office/powerpoint/2010/main" val="335990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iming>
    <p:tnLst>
      <p:par>
        <p:cTn id="1" dur="indefinite" restart="never" nodeType="tmRoot"/>
      </p:par>
    </p:tnLst>
  </p:timing>
  <p:txStyles>
    <p:titleStyle>
      <a:lvl1pPr algn="l" defTabSz="914400" rtl="0" eaLnBrk="1" latinLnBrk="0" hangingPunct="1">
        <a:spcBef>
          <a:spcPct val="0"/>
        </a:spcBef>
        <a:buNone/>
        <a:defRPr sz="4000" b="0" i="0" kern="120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7"/>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8"/>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1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6347" y="838200"/>
            <a:ext cx="4648200" cy="1470025"/>
          </a:xfrm>
        </p:spPr>
        <p:txBody>
          <a:bodyPr/>
          <a:lstStyle/>
          <a:p>
            <a:r>
              <a:rPr lang="en-US" dirty="0" smtClean="0"/>
              <a:t>Title IX Training</a:t>
            </a:r>
            <a:br>
              <a:rPr lang="en-US" dirty="0" smtClean="0"/>
            </a:br>
            <a:r>
              <a:rPr lang="en-US" dirty="0" smtClean="0"/>
              <a:t>K-6</a:t>
            </a:r>
            <a:endParaRPr lang="en-US" dirty="0"/>
          </a:p>
        </p:txBody>
      </p:sp>
      <p:sp>
        <p:nvSpPr>
          <p:cNvPr id="3" name="Subtitle 2"/>
          <p:cNvSpPr>
            <a:spLocks noGrp="1"/>
          </p:cNvSpPr>
          <p:nvPr>
            <p:ph type="subTitle" idx="1"/>
          </p:nvPr>
        </p:nvSpPr>
        <p:spPr/>
        <p:txBody>
          <a:bodyPr>
            <a:noAutofit/>
          </a:bodyPr>
          <a:lstStyle/>
          <a:p>
            <a:r>
              <a:rPr lang="en-US" sz="2200" dirty="0"/>
              <a:t>“Student safety is my number one priority. I take very seriously and very personally any incident that may negatively impact our communities’ kids and families.”</a:t>
            </a:r>
          </a:p>
          <a:p>
            <a:r>
              <a:rPr lang="en-US" sz="2200" dirty="0"/>
              <a:t>-Dr. Bishop, Superintendent</a:t>
            </a:r>
          </a:p>
        </p:txBody>
      </p:sp>
    </p:spTree>
    <p:extLst>
      <p:ext uri="{BB962C8B-B14F-4D97-AF65-F5344CB8AC3E}">
        <p14:creationId xmlns:p14="http://schemas.microsoft.com/office/powerpoint/2010/main" val="750487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Written/Cyberbullying</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sp>
        <p:nvSpPr>
          <p:cNvPr id="4" name="TextBox 3"/>
          <p:cNvSpPr txBox="1"/>
          <p:nvPr/>
        </p:nvSpPr>
        <p:spPr>
          <a:xfrm>
            <a:off x="1295400" y="4114800"/>
            <a:ext cx="7315200" cy="1569660"/>
          </a:xfrm>
          <a:prstGeom prst="rect">
            <a:avLst/>
          </a:prstGeom>
          <a:noFill/>
        </p:spPr>
        <p:txBody>
          <a:bodyPr wrap="square" rtlCol="0">
            <a:spAutoFit/>
          </a:bodyPr>
          <a:lstStyle/>
          <a:p>
            <a:r>
              <a:rPr lang="en-US" sz="3200" dirty="0" smtClean="0"/>
              <a:t>Written messages that are mean or hurtful can be written on paper, online, or through text messages. </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2047875"/>
            <a:ext cx="1609725" cy="16097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2925" y="2084294"/>
            <a:ext cx="3838575" cy="1762729"/>
          </a:xfrm>
          <a:prstGeom prst="rect">
            <a:avLst/>
          </a:prstGeom>
        </p:spPr>
      </p:pic>
    </p:spTree>
    <p:extLst>
      <p:ext uri="{BB962C8B-B14F-4D97-AF65-F5344CB8AC3E}">
        <p14:creationId xmlns:p14="http://schemas.microsoft.com/office/powerpoint/2010/main" val="789437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Physical Bullying</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541" y="2057400"/>
            <a:ext cx="7141882" cy="304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4758" y="2971800"/>
            <a:ext cx="1483447" cy="1600200"/>
          </a:xfrm>
          <a:prstGeom prst="rect">
            <a:avLst/>
          </a:prstGeom>
        </p:spPr>
      </p:pic>
    </p:spTree>
    <p:extLst>
      <p:ext uri="{BB962C8B-B14F-4D97-AF65-F5344CB8AC3E}">
        <p14:creationId xmlns:p14="http://schemas.microsoft.com/office/powerpoint/2010/main" val="156525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Touch</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sp>
        <p:nvSpPr>
          <p:cNvPr id="4" name="TextBox 3"/>
          <p:cNvSpPr txBox="1"/>
          <p:nvPr/>
        </p:nvSpPr>
        <p:spPr>
          <a:xfrm>
            <a:off x="1066800" y="1828800"/>
            <a:ext cx="5791200" cy="3477875"/>
          </a:xfrm>
          <a:prstGeom prst="rect">
            <a:avLst/>
          </a:prstGeom>
          <a:noFill/>
        </p:spPr>
        <p:txBody>
          <a:bodyPr wrap="square" rtlCol="0">
            <a:spAutoFit/>
          </a:bodyPr>
          <a:lstStyle/>
          <a:p>
            <a:r>
              <a:rPr lang="en-US" sz="4400" dirty="0" smtClean="0"/>
              <a:t>Good</a:t>
            </a:r>
          </a:p>
          <a:p>
            <a:endParaRPr lang="en-US" sz="4400" dirty="0"/>
          </a:p>
          <a:p>
            <a:r>
              <a:rPr lang="en-US" sz="4400" dirty="0" smtClean="0"/>
              <a:t>Bad</a:t>
            </a:r>
          </a:p>
          <a:p>
            <a:endParaRPr lang="en-US" sz="4400" dirty="0"/>
          </a:p>
          <a:p>
            <a:r>
              <a:rPr lang="en-US" sz="4400" dirty="0" smtClean="0"/>
              <a:t>Confusing</a:t>
            </a:r>
            <a:endParaRPr lang="en-US" sz="4400" dirty="0"/>
          </a:p>
        </p:txBody>
      </p:sp>
    </p:spTree>
    <p:extLst>
      <p:ext uri="{BB962C8B-B14F-4D97-AF65-F5344CB8AC3E}">
        <p14:creationId xmlns:p14="http://schemas.microsoft.com/office/powerpoint/2010/main" val="409831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Good Touch</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2052918"/>
            <a:ext cx="2038350" cy="22479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988" y="1725641"/>
            <a:ext cx="3124200" cy="257517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0" y="3473004"/>
            <a:ext cx="2096621" cy="2852546"/>
          </a:xfrm>
          <a:prstGeom prst="rect">
            <a:avLst/>
          </a:prstGeom>
        </p:spPr>
      </p:pic>
    </p:spTree>
    <p:extLst>
      <p:ext uri="{BB962C8B-B14F-4D97-AF65-F5344CB8AC3E}">
        <p14:creationId xmlns:p14="http://schemas.microsoft.com/office/powerpoint/2010/main" val="4020619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Bad Touch</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7157" y="1631576"/>
            <a:ext cx="4438650" cy="4448175"/>
          </a:xfrm>
          <a:prstGeom prst="rect">
            <a:avLst/>
          </a:prstGeom>
        </p:spPr>
      </p:pic>
    </p:spTree>
    <p:extLst>
      <p:ext uri="{BB962C8B-B14F-4D97-AF65-F5344CB8AC3E}">
        <p14:creationId xmlns:p14="http://schemas.microsoft.com/office/powerpoint/2010/main" val="82872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53" y="94130"/>
            <a:ext cx="8686800" cy="1143000"/>
          </a:xfrm>
        </p:spPr>
        <p:txBody>
          <a:bodyPr>
            <a:noAutofit/>
          </a:bodyPr>
          <a:lstStyle/>
          <a:p>
            <a:pPr algn="ctr"/>
            <a:r>
              <a:rPr lang="en-US" sz="5400" b="1" dirty="0" smtClean="0"/>
              <a:t>Confusing Touch</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1600200"/>
            <a:ext cx="5420670" cy="3573306"/>
          </a:xfrm>
          <a:prstGeom prst="rect">
            <a:avLst/>
          </a:prstGeom>
        </p:spPr>
      </p:pic>
    </p:spTree>
    <p:extLst>
      <p:ext uri="{BB962C8B-B14F-4D97-AF65-F5344CB8AC3E}">
        <p14:creationId xmlns:p14="http://schemas.microsoft.com/office/powerpoint/2010/main" val="183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Three Rules</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sp>
        <p:nvSpPr>
          <p:cNvPr id="4" name="TextBox 3"/>
          <p:cNvSpPr txBox="1"/>
          <p:nvPr/>
        </p:nvSpPr>
        <p:spPr>
          <a:xfrm>
            <a:off x="1295400" y="1828800"/>
            <a:ext cx="6172200" cy="3477875"/>
          </a:xfrm>
          <a:prstGeom prst="rect">
            <a:avLst/>
          </a:prstGeom>
          <a:noFill/>
        </p:spPr>
        <p:txBody>
          <a:bodyPr wrap="square" rtlCol="0">
            <a:spAutoFit/>
          </a:bodyPr>
          <a:lstStyle/>
          <a:p>
            <a:r>
              <a:rPr lang="en-US" sz="4400" dirty="0" smtClean="0"/>
              <a:t>Say No</a:t>
            </a:r>
          </a:p>
          <a:p>
            <a:endParaRPr lang="en-US" sz="4400" dirty="0"/>
          </a:p>
          <a:p>
            <a:r>
              <a:rPr lang="en-US" sz="4400" dirty="0" smtClean="0"/>
              <a:t>Get Away</a:t>
            </a:r>
          </a:p>
          <a:p>
            <a:endParaRPr lang="en-US" sz="4400" dirty="0"/>
          </a:p>
          <a:p>
            <a:r>
              <a:rPr lang="en-US" sz="4400" dirty="0" smtClean="0"/>
              <a:t>Tell Someone</a:t>
            </a:r>
            <a:endParaRPr lang="en-US" sz="4400" dirty="0"/>
          </a:p>
        </p:txBody>
      </p:sp>
    </p:spTree>
    <p:extLst>
      <p:ext uri="{BB962C8B-B14F-4D97-AF65-F5344CB8AC3E}">
        <p14:creationId xmlns:p14="http://schemas.microsoft.com/office/powerpoint/2010/main" val="203680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Tell Someone</a:t>
            </a:r>
            <a:endParaRPr lang="en-US" sz="2000" b="1" dirty="0"/>
          </a:p>
        </p:txBody>
      </p:sp>
      <p:sp>
        <p:nvSpPr>
          <p:cNvPr id="3" name="Content Placeholder 2"/>
          <p:cNvSpPr txBox="1">
            <a:spLocks/>
          </p:cNvSpPr>
          <p:nvPr/>
        </p:nvSpPr>
        <p:spPr>
          <a:xfrm>
            <a:off x="466164" y="2057400"/>
            <a:ext cx="8529918" cy="3276600"/>
          </a:xfrm>
          <a:prstGeom prst="rect">
            <a:avLst/>
          </a:prstGeom>
        </p:spPr>
        <p:txBody>
          <a:bodyPr numCol="2"/>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dirty="0" smtClean="0"/>
              <a:t>Teacher</a:t>
            </a:r>
          </a:p>
          <a:p>
            <a:r>
              <a:rPr lang="en-US" sz="4000" dirty="0" smtClean="0"/>
              <a:t>Parent</a:t>
            </a:r>
          </a:p>
          <a:p>
            <a:r>
              <a:rPr lang="en-US" sz="4000" dirty="0" smtClean="0"/>
              <a:t>Counselor</a:t>
            </a:r>
          </a:p>
          <a:p>
            <a:r>
              <a:rPr lang="en-US" sz="4000" dirty="0" smtClean="0"/>
              <a:t>Principal</a:t>
            </a:r>
          </a:p>
          <a:p>
            <a:r>
              <a:rPr lang="en-US" sz="4000" dirty="0" smtClean="0"/>
              <a:t>Custodian</a:t>
            </a:r>
          </a:p>
          <a:p>
            <a:r>
              <a:rPr lang="en-US" sz="4000" dirty="0" smtClean="0"/>
              <a:t>Classroom Aide</a:t>
            </a:r>
          </a:p>
          <a:p>
            <a:r>
              <a:rPr lang="en-US" sz="4000" dirty="0"/>
              <a:t>C</a:t>
            </a:r>
            <a:r>
              <a:rPr lang="en-US" sz="4000" dirty="0" smtClean="0"/>
              <a:t>afeteria Staff</a:t>
            </a:r>
            <a:endParaRPr lang="en-US" sz="4000" dirty="0"/>
          </a:p>
        </p:txBody>
      </p:sp>
    </p:spTree>
    <p:extLst>
      <p:ext uri="{BB962C8B-B14F-4D97-AF65-F5344CB8AC3E}">
        <p14:creationId xmlns:p14="http://schemas.microsoft.com/office/powerpoint/2010/main" val="815437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Quiz</a:t>
            </a:r>
            <a:endParaRPr lang="en-US" b="1" dirty="0"/>
          </a:p>
        </p:txBody>
      </p:sp>
      <p:sp>
        <p:nvSpPr>
          <p:cNvPr id="4" name="TextBox 3"/>
          <p:cNvSpPr txBox="1"/>
          <p:nvPr/>
        </p:nvSpPr>
        <p:spPr>
          <a:xfrm>
            <a:off x="762000" y="1417639"/>
            <a:ext cx="7848600" cy="4175502"/>
          </a:xfrm>
          <a:prstGeom prst="rect">
            <a:avLst/>
          </a:prstGeom>
          <a:noFill/>
        </p:spPr>
        <p:txBody>
          <a:bodyPr wrap="square" rtlCol="0">
            <a:spAutoFit/>
          </a:bodyPr>
          <a:lstStyle/>
          <a:p>
            <a:pPr lvl="0" algn="ctr">
              <a:spcBef>
                <a:spcPts val="816"/>
              </a:spcBef>
              <a:buClr>
                <a:srgbClr val="455E74"/>
              </a:buClr>
            </a:pPr>
            <a:endParaRPr lang="en-US" sz="2800" dirty="0">
              <a:solidFill>
                <a:prstClr val="black"/>
              </a:solidFill>
            </a:endParaRPr>
          </a:p>
          <a:p>
            <a:r>
              <a:rPr lang="en-US" sz="2800" dirty="0"/>
              <a:t>A student reports to the school principal that she was sexually assaulted at school. The school forwards the report to the police department, and the school does not do its own investigation.</a:t>
            </a:r>
          </a:p>
          <a:p>
            <a:endParaRPr lang="en-US" sz="2800" dirty="0"/>
          </a:p>
          <a:p>
            <a:r>
              <a:rPr lang="en-US" sz="2800" dirty="0">
                <a:solidFill>
                  <a:schemeClr val="accent5"/>
                </a:solidFill>
              </a:rPr>
              <a:t>Title IX concern?</a:t>
            </a:r>
          </a:p>
          <a:p>
            <a:pPr lvl="0" algn="ctr">
              <a:spcBef>
                <a:spcPts val="816"/>
              </a:spcBef>
              <a:buClr>
                <a:srgbClr val="455E74"/>
              </a:buClr>
            </a:pPr>
            <a:endParaRPr lang="en-US" sz="2800" dirty="0">
              <a:solidFill>
                <a:prstClr val="black"/>
              </a:solidFill>
            </a:endParaRPr>
          </a:p>
          <a:p>
            <a:pPr lvl="0" algn="ctr">
              <a:spcBef>
                <a:spcPts val="816"/>
              </a:spcBef>
              <a:buClr>
                <a:srgbClr val="455E74"/>
              </a:buClr>
            </a:pPr>
            <a:endParaRPr lang="en-US" sz="2800" dirty="0">
              <a:solidFill>
                <a:prstClr val="black"/>
              </a:solidFill>
            </a:endParaRPr>
          </a:p>
        </p:txBody>
      </p:sp>
    </p:spTree>
    <p:extLst>
      <p:ext uri="{BB962C8B-B14F-4D97-AF65-F5344CB8AC3E}">
        <p14:creationId xmlns:p14="http://schemas.microsoft.com/office/powerpoint/2010/main" val="17903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Questions?</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2268692"/>
            <a:ext cx="2434375" cy="275742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2268692"/>
            <a:ext cx="2493509" cy="2749850"/>
          </a:xfrm>
          <a:prstGeom prst="rect">
            <a:avLst/>
          </a:prstGeom>
        </p:spPr>
      </p:pic>
    </p:spTree>
    <p:extLst>
      <p:ext uri="{BB962C8B-B14F-4D97-AF65-F5344CB8AC3E}">
        <p14:creationId xmlns:p14="http://schemas.microsoft.com/office/powerpoint/2010/main" val="110983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2" y="381000"/>
            <a:ext cx="8686800" cy="1143000"/>
          </a:xfrm>
        </p:spPr>
        <p:txBody>
          <a:bodyPr>
            <a:noAutofit/>
          </a:bodyPr>
          <a:lstStyle/>
          <a:p>
            <a:pPr algn="ctr"/>
            <a:r>
              <a:rPr lang="en-US" sz="5400" b="1" dirty="0" smtClean="0"/>
              <a:t>Law</a:t>
            </a:r>
            <a:endParaRPr lang="en-US" sz="2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9686" y="1761565"/>
            <a:ext cx="3593592" cy="3766210"/>
          </a:xfrm>
          <a:prstGeom prst="rect">
            <a:avLst/>
          </a:prstGeom>
        </p:spPr>
      </p:pic>
    </p:spTree>
    <p:extLst>
      <p:ext uri="{BB962C8B-B14F-4D97-AF65-F5344CB8AC3E}">
        <p14:creationId xmlns:p14="http://schemas.microsoft.com/office/powerpoint/2010/main" val="23211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Contact Us</a:t>
            </a:r>
            <a:endParaRPr lang="en-US" b="1" dirty="0"/>
          </a:p>
        </p:txBody>
      </p:sp>
      <p:sp>
        <p:nvSpPr>
          <p:cNvPr id="4" name="TextBox 3"/>
          <p:cNvSpPr txBox="1"/>
          <p:nvPr/>
        </p:nvSpPr>
        <p:spPr>
          <a:xfrm>
            <a:off x="762000" y="1417639"/>
            <a:ext cx="7848600"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816"/>
              </a:spcBef>
              <a:spcAft>
                <a:spcPts val="0"/>
              </a:spcAft>
              <a:buClr>
                <a:srgbClr val="455E74"/>
              </a:buClr>
              <a:buSzTx/>
              <a:buFontTx/>
              <a:buNone/>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816"/>
              </a:spcBef>
              <a:spcAft>
                <a:spcPts val="0"/>
              </a:spcAft>
              <a:buClr>
                <a:srgbClr val="455E74"/>
              </a:buClr>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a:ea typeface="+mn-ea"/>
                <a:cs typeface="+mn-cs"/>
              </a:rPr>
              <a:t>ASD </a:t>
            </a:r>
            <a:r>
              <a:rPr kumimoji="0" lang="en-US" sz="2800" b="0" i="0" u="none" strike="noStrike" kern="1200" cap="none" spc="0" normalizeH="0" baseline="0" noProof="0" dirty="0">
                <a:ln>
                  <a:noFill/>
                </a:ln>
                <a:solidFill>
                  <a:prstClr val="black"/>
                </a:solidFill>
                <a:effectLst/>
                <a:uLnTx/>
                <a:uFillTx/>
                <a:latin typeface="Arial"/>
                <a:ea typeface="+mn-ea"/>
                <a:cs typeface="+mn-cs"/>
              </a:rPr>
              <a:t>Office of Equity &amp; Compliance </a:t>
            </a:r>
          </a:p>
          <a:p>
            <a:pPr marL="0" marR="0" lvl="0" indent="0" algn="ctr" defTabSz="914400" rtl="0" eaLnBrk="1" fontAlgn="auto" latinLnBrk="0" hangingPunct="1">
              <a:lnSpc>
                <a:spcPct val="100000"/>
              </a:lnSpc>
              <a:spcBef>
                <a:spcPts val="816"/>
              </a:spcBef>
              <a:spcAft>
                <a:spcPts val="0"/>
              </a:spcAft>
              <a:buClr>
                <a:srgbClr val="455E74"/>
              </a:buClr>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Title IX Coordinator</a:t>
            </a:r>
          </a:p>
          <a:p>
            <a:pPr marL="0" marR="0" lvl="0" indent="0" algn="ctr" defTabSz="914400" rtl="0" eaLnBrk="1" fontAlgn="auto" latinLnBrk="0" hangingPunct="1">
              <a:lnSpc>
                <a:spcPct val="100000"/>
              </a:lnSpc>
              <a:spcBef>
                <a:spcPts val="816"/>
              </a:spcBef>
              <a:spcAft>
                <a:spcPts val="0"/>
              </a:spcAft>
              <a:buClr>
                <a:srgbClr val="455E74"/>
              </a:buClr>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Equity@asdk12.org</a:t>
            </a:r>
          </a:p>
          <a:p>
            <a:pPr marL="0" marR="0" lvl="0" indent="0" algn="ctr" defTabSz="914400" rtl="0" eaLnBrk="1" fontAlgn="auto" latinLnBrk="0" hangingPunct="1">
              <a:lnSpc>
                <a:spcPct val="100000"/>
              </a:lnSpc>
              <a:spcBef>
                <a:spcPts val="816"/>
              </a:spcBef>
              <a:spcAft>
                <a:spcPts val="0"/>
              </a:spcAft>
              <a:buClr>
                <a:srgbClr val="455E74"/>
              </a:buClr>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(907)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742-4132</a:t>
            </a:r>
          </a:p>
          <a:p>
            <a:pPr marL="0" marR="0" lvl="0" indent="0" algn="ctr" defTabSz="914400" rtl="0" eaLnBrk="1" fontAlgn="auto" latinLnBrk="0" hangingPunct="1">
              <a:lnSpc>
                <a:spcPct val="100000"/>
              </a:lnSpc>
              <a:spcBef>
                <a:spcPts val="816"/>
              </a:spcBef>
              <a:spcAft>
                <a:spcPts val="0"/>
              </a:spcAft>
              <a:buClr>
                <a:srgbClr val="455E74"/>
              </a:buClr>
              <a:buSzTx/>
              <a:buFontTx/>
              <a:buNone/>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816"/>
              </a:spcBef>
              <a:spcAft>
                <a:spcPts val="0"/>
              </a:spcAft>
              <a:buClr>
                <a:srgbClr val="455E74"/>
              </a:buClr>
              <a:buSzTx/>
              <a:buFontTx/>
              <a:buNone/>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0138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What is a law?</a:t>
            </a:r>
            <a:endParaRPr lang="en-US" sz="2000" b="1" dirty="0"/>
          </a:p>
        </p:txBody>
      </p:sp>
      <p:sp>
        <p:nvSpPr>
          <p:cNvPr id="3" name="Content Placeholder 2"/>
          <p:cNvSpPr txBox="1">
            <a:spLocks/>
          </p:cNvSpPr>
          <p:nvPr/>
        </p:nvSpPr>
        <p:spPr>
          <a:xfrm>
            <a:off x="309282" y="2438400"/>
            <a:ext cx="8534400" cy="14478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dirty="0" smtClean="0"/>
              <a:t>A law is a rule that is set by lawmakers in Washington D.C., which is the capital of the United States. </a:t>
            </a:r>
          </a:p>
          <a:p>
            <a:pPr algn="ctr"/>
            <a:endParaRPr lang="en-US" sz="5400" dirty="0"/>
          </a:p>
        </p:txBody>
      </p:sp>
    </p:spTree>
    <p:extLst>
      <p:ext uri="{BB962C8B-B14F-4D97-AF65-F5344CB8AC3E}">
        <p14:creationId xmlns:p14="http://schemas.microsoft.com/office/powerpoint/2010/main" val="290053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533400"/>
            <a:ext cx="8686800" cy="1143000"/>
          </a:xfrm>
        </p:spPr>
        <p:txBody>
          <a:bodyPr>
            <a:noAutofit/>
          </a:bodyPr>
          <a:lstStyle/>
          <a:p>
            <a:pPr algn="ctr"/>
            <a:r>
              <a:rPr lang="en-US" sz="5400" b="1" dirty="0" smtClean="0"/>
              <a:t>ASD Rules </a:t>
            </a:r>
            <a:endParaRPr lang="en-US" sz="2000" b="1" dirty="0"/>
          </a:p>
        </p:txBody>
      </p:sp>
      <p:sp>
        <p:nvSpPr>
          <p:cNvPr id="3" name="Content Placeholder 2"/>
          <p:cNvSpPr txBox="1">
            <a:spLocks/>
          </p:cNvSpPr>
          <p:nvPr/>
        </p:nvSpPr>
        <p:spPr>
          <a:xfrm>
            <a:off x="309282" y="2209800"/>
            <a:ext cx="8534400" cy="3276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Clr>
                <a:srgbClr val="455E74"/>
              </a:buClr>
              <a:buNone/>
            </a:pPr>
            <a:r>
              <a:rPr lang="en-US" sz="2000" u="sng" dirty="0" smtClean="0"/>
              <a:t>ASD Board Policy 5145.7</a:t>
            </a:r>
          </a:p>
          <a:p>
            <a:pPr marL="0" lvl="0" indent="0">
              <a:buClr>
                <a:srgbClr val="455E74"/>
              </a:buClr>
              <a:buNone/>
            </a:pPr>
            <a:r>
              <a:rPr lang="en-US" sz="2000" dirty="0" smtClean="0">
                <a:solidFill>
                  <a:prstClr val="black"/>
                </a:solidFill>
              </a:rPr>
              <a:t>The </a:t>
            </a:r>
            <a:r>
              <a:rPr lang="en-US" sz="2000" dirty="0">
                <a:solidFill>
                  <a:prstClr val="black"/>
                </a:solidFill>
              </a:rPr>
              <a:t>Board shall not tolerate the sexual harassment of any student by any other student or any district employee. Any student or employee who is found guilty of sexual harassment shall be subject to disciplinary action</a:t>
            </a:r>
            <a:r>
              <a:rPr lang="en-US" sz="2000" dirty="0" smtClean="0">
                <a:solidFill>
                  <a:prstClr val="black"/>
                </a:solidFill>
              </a:rPr>
              <a:t>.</a:t>
            </a:r>
          </a:p>
          <a:p>
            <a:pPr marL="0" lvl="0" indent="0">
              <a:buClr>
                <a:srgbClr val="455E74"/>
              </a:buClr>
              <a:buNone/>
            </a:pPr>
            <a:r>
              <a:rPr lang="en-US" sz="2000" dirty="0" smtClean="0">
                <a:solidFill>
                  <a:prstClr val="black"/>
                </a:solidFill>
              </a:rPr>
              <a:t> </a:t>
            </a:r>
            <a:r>
              <a:rPr lang="en-US" sz="2000" u="sng" dirty="0" smtClean="0">
                <a:solidFill>
                  <a:prstClr val="black"/>
                </a:solidFill>
              </a:rPr>
              <a:t>ASD Administrative Regulation 5145.7</a:t>
            </a:r>
          </a:p>
          <a:p>
            <a:pPr marL="0" indent="0">
              <a:buClr>
                <a:srgbClr val="455E74"/>
              </a:buClr>
              <a:buNone/>
            </a:pPr>
            <a:r>
              <a:rPr lang="en-US" sz="2000" dirty="0"/>
              <a:t>It is the intent of the Anchorage School District to provide </a:t>
            </a:r>
            <a:r>
              <a:rPr lang="en-US" sz="2000" u="sng" dirty="0"/>
              <a:t>an environment for students that is free from sexual harassment and sex-based discrimination </a:t>
            </a:r>
            <a:r>
              <a:rPr lang="en-US" sz="2000" dirty="0"/>
              <a:t>whether based on sex, gender identity, sexual orientation, gender nonconformity, transgender status, or any other unlawful consideration. </a:t>
            </a:r>
          </a:p>
          <a:p>
            <a:pPr marL="0" lvl="0" indent="0">
              <a:buClr>
                <a:srgbClr val="455E74"/>
              </a:buClr>
              <a:buNone/>
            </a:pPr>
            <a:endParaRPr lang="en-US" sz="2000" dirty="0">
              <a:solidFill>
                <a:prstClr val="black"/>
              </a:solidFill>
            </a:endParaRPr>
          </a:p>
        </p:txBody>
      </p:sp>
    </p:spTree>
    <p:extLst>
      <p:ext uri="{BB962C8B-B14F-4D97-AF65-F5344CB8AC3E}">
        <p14:creationId xmlns:p14="http://schemas.microsoft.com/office/powerpoint/2010/main" val="194903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533400"/>
            <a:ext cx="8686800" cy="1143000"/>
          </a:xfrm>
        </p:spPr>
        <p:txBody>
          <a:bodyPr>
            <a:noAutofit/>
          </a:bodyPr>
          <a:lstStyle/>
          <a:p>
            <a:pPr algn="ctr"/>
            <a:r>
              <a:rPr lang="en-US" sz="5400" b="1" dirty="0" smtClean="0"/>
              <a:t>Safety</a:t>
            </a:r>
            <a:endParaRPr lang="en-US" sz="2000" b="1" dirty="0"/>
          </a:p>
        </p:txBody>
      </p:sp>
      <p:sp>
        <p:nvSpPr>
          <p:cNvPr id="3" name="Content Placeholder 2"/>
          <p:cNvSpPr txBox="1">
            <a:spLocks/>
          </p:cNvSpPr>
          <p:nvPr/>
        </p:nvSpPr>
        <p:spPr>
          <a:xfrm>
            <a:off x="309282" y="2209800"/>
            <a:ext cx="8534400" cy="20574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dirty="0" smtClean="0"/>
              <a:t>Title IX law is about helping you to feel safe in school.</a:t>
            </a:r>
            <a:endParaRPr lang="en-US" sz="4400" dirty="0"/>
          </a:p>
        </p:txBody>
      </p:sp>
    </p:spTree>
    <p:extLst>
      <p:ext uri="{BB962C8B-B14F-4D97-AF65-F5344CB8AC3E}">
        <p14:creationId xmlns:p14="http://schemas.microsoft.com/office/powerpoint/2010/main" val="116897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Discrimination</a:t>
            </a:r>
            <a:endParaRPr lang="en-US" sz="2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537" y="2252662"/>
            <a:ext cx="4352925" cy="2352675"/>
          </a:xfrm>
          <a:prstGeom prst="rect">
            <a:avLst/>
          </a:prstGeom>
        </p:spPr>
      </p:pic>
    </p:spTree>
    <p:extLst>
      <p:ext uri="{BB962C8B-B14F-4D97-AF65-F5344CB8AC3E}">
        <p14:creationId xmlns:p14="http://schemas.microsoft.com/office/powerpoint/2010/main" val="222350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1143000"/>
            <a:ext cx="8686800" cy="1143000"/>
          </a:xfrm>
        </p:spPr>
        <p:txBody>
          <a:bodyPr>
            <a:noAutofit/>
          </a:bodyPr>
          <a:lstStyle/>
          <a:p>
            <a:pPr algn="ctr"/>
            <a:r>
              <a:rPr lang="en-US" sz="5400" b="1" dirty="0" smtClean="0"/>
              <a:t>Gender Discrimination</a:t>
            </a:r>
            <a:endParaRPr lang="en-US" sz="2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982" y="2743200"/>
            <a:ext cx="2057400" cy="2219325"/>
          </a:xfrm>
          <a:prstGeom prst="rect">
            <a:avLst/>
          </a:prstGeom>
        </p:spPr>
      </p:pic>
    </p:spTree>
    <p:extLst>
      <p:ext uri="{BB962C8B-B14F-4D97-AF65-F5344CB8AC3E}">
        <p14:creationId xmlns:p14="http://schemas.microsoft.com/office/powerpoint/2010/main" val="140581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Bullying</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4400" dirty="0" smtClean="0"/>
              <a:t>Verbal</a:t>
            </a:r>
          </a:p>
          <a:p>
            <a:pPr algn="ctr"/>
            <a:r>
              <a:rPr lang="en-US" sz="4400" dirty="0" smtClean="0"/>
              <a:t>Written</a:t>
            </a:r>
          </a:p>
          <a:p>
            <a:pPr algn="ctr"/>
            <a:r>
              <a:rPr lang="en-US" sz="4400" dirty="0" smtClean="0"/>
              <a:t>Physical</a:t>
            </a:r>
          </a:p>
          <a:p>
            <a:pPr algn="ctr"/>
            <a:endParaRPr lang="en-US" sz="4400" dirty="0"/>
          </a:p>
        </p:txBody>
      </p:sp>
    </p:spTree>
    <p:extLst>
      <p:ext uri="{BB962C8B-B14F-4D97-AF65-F5344CB8AC3E}">
        <p14:creationId xmlns:p14="http://schemas.microsoft.com/office/powerpoint/2010/main" val="38796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457200"/>
            <a:ext cx="8686800" cy="1143000"/>
          </a:xfrm>
        </p:spPr>
        <p:txBody>
          <a:bodyPr>
            <a:noAutofit/>
          </a:bodyPr>
          <a:lstStyle/>
          <a:p>
            <a:pPr algn="ctr"/>
            <a:r>
              <a:rPr lang="en-US" sz="5400" b="1" dirty="0" smtClean="0"/>
              <a:t>Verbal Bullying</a:t>
            </a:r>
            <a:endParaRPr lang="en-US" sz="2000" b="1" dirty="0"/>
          </a:p>
        </p:txBody>
      </p:sp>
      <p:sp>
        <p:nvSpPr>
          <p:cNvPr id="3" name="Content Placeholder 2"/>
          <p:cNvSpPr txBox="1">
            <a:spLocks/>
          </p:cNvSpPr>
          <p:nvPr/>
        </p:nvSpPr>
        <p:spPr>
          <a:xfrm>
            <a:off x="309282" y="2057400"/>
            <a:ext cx="8534400" cy="2514600"/>
          </a:xfrm>
          <a:prstGeom prst="rect">
            <a:avLst/>
          </a:prstGeom>
        </p:spPr>
        <p:txBody>
          <a:bodyPr/>
          <a:lstStyle>
            <a:lvl1pPr marL="342900" indent="-342900" algn="l" defTabSz="914400" rtl="0" eaLnBrk="1" latinLnBrk="0" hangingPunct="1">
              <a:lnSpc>
                <a:spcPct val="100000"/>
              </a:lnSpc>
              <a:spcBef>
                <a:spcPts val="816"/>
              </a:spcBef>
              <a:buClr>
                <a:schemeClr val="accent1"/>
              </a:buClr>
              <a:buFont typeface="Arial" panose="020B0604020202020204" pitchFamily="34" charset="0"/>
              <a:buChar char="•"/>
              <a:defRPr sz="3400" b="0" i="0" kern="1200">
                <a:solidFill>
                  <a:schemeClr val="tx1"/>
                </a:solidFill>
                <a:latin typeface="+mn-lt"/>
                <a:ea typeface="+mn-ea"/>
                <a:cs typeface="+mn-cs"/>
              </a:defRPr>
            </a:lvl1pPr>
            <a:lvl2pPr marL="914400" indent="-347472" algn="l" defTabSz="914400" rtl="0" eaLnBrk="1" latinLnBrk="0" hangingPunct="1">
              <a:lnSpc>
                <a:spcPct val="100000"/>
              </a:lnSpc>
              <a:spcBef>
                <a:spcPts val="816"/>
              </a:spcBef>
              <a:buClr>
                <a:schemeClr val="accent1"/>
              </a:buClr>
              <a:buSzPct val="100000"/>
              <a:buFont typeface="Franklin Gothic Book" panose="020B0503020102020204" pitchFamily="34" charset="0"/>
              <a:buChar char="◦"/>
              <a:defRPr lang="en-US" sz="3200" b="0" i="0" kern="1200" dirty="0" smtClean="0">
                <a:solidFill>
                  <a:schemeClr val="tx1"/>
                </a:solidFill>
                <a:latin typeface="+mn-lt"/>
                <a:ea typeface="+mn-ea"/>
                <a:cs typeface="+mn-cs"/>
              </a:defRPr>
            </a:lvl2pPr>
            <a:lvl3pPr marL="1371600" indent="-228600" algn="l" defTabSz="914400" rtl="0" eaLnBrk="1" latinLnBrk="0" hangingPunct="1">
              <a:lnSpc>
                <a:spcPct val="100000"/>
              </a:lnSpc>
              <a:spcBef>
                <a:spcPts val="816"/>
              </a:spcBef>
              <a:buClr>
                <a:schemeClr val="accent1"/>
              </a:buClr>
              <a:buSzPct val="55000"/>
              <a:buFontTx/>
              <a:buBlip>
                <a:blip r:embed="rId3"/>
              </a:buBlip>
              <a:defRPr sz="3000" b="0" i="0" kern="1200">
                <a:solidFill>
                  <a:schemeClr val="tx1"/>
                </a:solidFill>
                <a:latin typeface="+mn-lt"/>
                <a:ea typeface="+mn-ea"/>
                <a:cs typeface="+mn-cs"/>
              </a:defRPr>
            </a:lvl3pPr>
            <a:lvl4pPr marL="1828800" indent="-274320" algn="l" defTabSz="914400" rtl="0" eaLnBrk="1" latinLnBrk="0" hangingPunct="1">
              <a:lnSpc>
                <a:spcPct val="100000"/>
              </a:lnSpc>
              <a:spcBef>
                <a:spcPts val="816"/>
              </a:spcBef>
              <a:buClr>
                <a:schemeClr val="accent1"/>
              </a:buClr>
              <a:buSzPct val="55000"/>
              <a:buFontTx/>
              <a:buBlip>
                <a:blip r:embed="rId4"/>
              </a:buBlip>
              <a:defRPr sz="2800" b="0" i="0" kern="1200" baseline="0">
                <a:solidFill>
                  <a:schemeClr val="tx1"/>
                </a:solidFill>
                <a:latin typeface="+mn-lt"/>
                <a:ea typeface="+mn-ea"/>
                <a:cs typeface="+mn-cs"/>
              </a:defRPr>
            </a:lvl4pPr>
            <a:lvl5pPr marL="2176272" indent="-347472" algn="l" defTabSz="914400" rtl="0" eaLnBrk="1" latinLnBrk="0" hangingPunct="1">
              <a:lnSpc>
                <a:spcPct val="100000"/>
              </a:lnSpc>
              <a:spcBef>
                <a:spcPts val="816"/>
              </a:spcBef>
              <a:buClr>
                <a:schemeClr val="accent1"/>
              </a:buClr>
              <a:buFont typeface="Arial" panose="020B0604020202020204" pitchFamily="34" charset="0"/>
              <a:buChar char="•"/>
              <a:defRPr sz="2600" b="0" i="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4400" dirty="0"/>
          </a:p>
        </p:txBody>
      </p:sp>
      <p:sp>
        <p:nvSpPr>
          <p:cNvPr id="5" name="TextBox 4"/>
          <p:cNvSpPr txBox="1"/>
          <p:nvPr/>
        </p:nvSpPr>
        <p:spPr>
          <a:xfrm>
            <a:off x="956981" y="3820408"/>
            <a:ext cx="7239000" cy="1446550"/>
          </a:xfrm>
          <a:prstGeom prst="rect">
            <a:avLst/>
          </a:prstGeom>
          <a:noFill/>
        </p:spPr>
        <p:txBody>
          <a:bodyPr wrap="square" rtlCol="0">
            <a:spAutoFit/>
          </a:bodyPr>
          <a:lstStyle/>
          <a:p>
            <a:pPr algn="ctr"/>
            <a:r>
              <a:rPr lang="en-US" sz="4400" dirty="0" smtClean="0"/>
              <a:t>When someone says something mean. </a:t>
            </a:r>
            <a:endParaRPr lang="en-US" sz="4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1905000"/>
            <a:ext cx="2233402" cy="1752961"/>
          </a:xfrm>
          <a:prstGeom prst="rect">
            <a:avLst/>
          </a:prstGeom>
        </p:spPr>
      </p:pic>
    </p:spTree>
    <p:extLst>
      <p:ext uri="{BB962C8B-B14F-4D97-AF65-F5344CB8AC3E}">
        <p14:creationId xmlns:p14="http://schemas.microsoft.com/office/powerpoint/2010/main" val="403460824"/>
      </p:ext>
    </p:extLst>
  </p:cSld>
  <p:clrMapOvr>
    <a:masterClrMapping/>
  </p:clrMapOvr>
</p:sld>
</file>

<file path=ppt/theme/theme1.xml><?xml version="1.0" encoding="utf-8"?>
<a:theme xmlns:a="http://schemas.openxmlformats.org/drawingml/2006/main" name="4x3ASDgeneral_template_Proof">
  <a:themeElements>
    <a:clrScheme name="ASD theme">
      <a:dk1>
        <a:sysClr val="windowText" lastClr="000000"/>
      </a:dk1>
      <a:lt1>
        <a:sysClr val="window" lastClr="FFFFFF"/>
      </a:lt1>
      <a:dk2>
        <a:srgbClr val="5D7E8D"/>
      </a:dk2>
      <a:lt2>
        <a:srgbClr val="F1E9DA"/>
      </a:lt2>
      <a:accent1>
        <a:srgbClr val="455E74"/>
      </a:accent1>
      <a:accent2>
        <a:srgbClr val="AD7836"/>
      </a:accent2>
      <a:accent3>
        <a:srgbClr val="EDCC49"/>
      </a:accent3>
      <a:accent4>
        <a:srgbClr val="001E5C"/>
      </a:accent4>
      <a:accent5>
        <a:srgbClr val="DA8B20"/>
      </a:accent5>
      <a:accent6>
        <a:srgbClr val="394792"/>
      </a:accent6>
      <a:hlink>
        <a:srgbClr val="AD7836"/>
      </a:hlink>
      <a:folHlink>
        <a:srgbClr val="AD783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x3ASDgeneral_template_Proof (003).potx [Read-Only]" id="{C760F3CC-8F25-4728-A293-327F751E7FD6}" vid="{BAAC8492-ACD9-47F6-92CF-875ADEEAB8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4x3ASDgeneral_template_Proof (003)</Template>
  <TotalTime>489</TotalTime>
  <Words>1657</Words>
  <Application>Microsoft Office PowerPoint</Application>
  <PresentationFormat>On-screen Show (4:3)</PresentationFormat>
  <Paragraphs>176</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Franklin Gothic Book</vt:lpstr>
      <vt:lpstr>4x3ASDgeneral_template_Proof</vt:lpstr>
      <vt:lpstr>Title IX Training K-6</vt:lpstr>
      <vt:lpstr>Law</vt:lpstr>
      <vt:lpstr>What is a law?</vt:lpstr>
      <vt:lpstr>ASD Rules </vt:lpstr>
      <vt:lpstr>Safety</vt:lpstr>
      <vt:lpstr>Discrimination</vt:lpstr>
      <vt:lpstr>Gender Discrimination</vt:lpstr>
      <vt:lpstr>Bullying</vt:lpstr>
      <vt:lpstr>Verbal Bullying</vt:lpstr>
      <vt:lpstr>Written/Cyberbullying</vt:lpstr>
      <vt:lpstr>Physical Bullying</vt:lpstr>
      <vt:lpstr>Touch</vt:lpstr>
      <vt:lpstr>Good Touch</vt:lpstr>
      <vt:lpstr>Bad Touch</vt:lpstr>
      <vt:lpstr>Confusing Touch</vt:lpstr>
      <vt:lpstr>Three Rules</vt:lpstr>
      <vt:lpstr>Tell Someone</vt:lpstr>
      <vt:lpstr>Quiz</vt:lpstr>
      <vt:lpstr>Questions?</vt:lpstr>
      <vt:lpstr>Contact Us</vt:lpstr>
    </vt:vector>
  </TitlesOfParts>
  <Company>Anchorage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Embley_Heidi</dc:creator>
  <cp:lastModifiedBy>Hunte_Sonya</cp:lastModifiedBy>
  <cp:revision>38</cp:revision>
  <dcterms:created xsi:type="dcterms:W3CDTF">2016-09-15T00:34:55Z</dcterms:created>
  <dcterms:modified xsi:type="dcterms:W3CDTF">2019-10-01T01:03:45Z</dcterms:modified>
</cp:coreProperties>
</file>